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B20F8-5A07-4E9D-8E00-20495DD5681D}" type="datetimeFigureOut">
              <a:rPr lang="en-UG" smtClean="0"/>
              <a:t>05/01/2026</a:t>
            </a:fld>
            <a:endParaRPr lang="en-U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92E61-390B-4990-8A64-71094ADC35C1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34021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92E61-390B-4990-8A64-71094ADC35C1}" type="slidenum">
              <a:rPr lang="en-UG" smtClean="0"/>
              <a:t>8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34248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73978" y="1685925"/>
            <a:ext cx="5111750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33374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mbaza-david/IBM-Applied-Data-Science-Capstone-FINAL/blob/main/1-jupyter-labs-spacex-data-collection-api%20(1)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s://github.com/kambaza-david/IBM-Applied-Data-Science-Capstone-FINAL/blob/main/3-labs-jupyter-spacex-Data%20wrangling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mbaza-david/IBM-Applied-Data-Science-Capstone-FINAL/blob/main/5-edadataviz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mbaza-david/IBM-Applied-Data-Science-Capstone-FINAL/blob/main/4-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mbaza-david/IBM-Applied-Data-Science-Capstone-FINAL/blob/main/6-lab_jupyter_launch_site_location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mbaza-david/IBM-Applied-Data-Science-Capstone-FINAL/blob/main/7-spacex-dash-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hyperlink" Target="https://github.com/kambaza-david/IBM-Applied-Data-Science-Capstone-FINAL/blob/main/6-lab_jupyter_launch_site_location.ipynb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github.com/kambaza-david/IBM-Applied-Data-Science-Capstone-FINAL/blob/main/1-jupyter-labs-spacex-data-collection-api%20(1).ipynb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github.com/kambaza-david/IBM-Applied-Data-Science-Capstone-FINAL/blob/main/2-jupyter-labs-webscraping.ipynb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19532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E7E6E6"/>
                </a:solidFill>
                <a:latin typeface="Microsoft Sans Serif"/>
                <a:cs typeface="Microsoft Sans Serif"/>
              </a:rPr>
              <a:t>Kambaza David</a:t>
            </a:r>
            <a:endParaRPr sz="1800" dirty="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</a:pPr>
            <a:r>
              <a:rPr sz="1800" spc="-90" dirty="0">
                <a:solidFill>
                  <a:srgbClr val="E7E6E6"/>
                </a:solidFill>
                <a:latin typeface="Microsoft Sans Serif"/>
                <a:cs typeface="Microsoft Sans Serif"/>
              </a:rPr>
              <a:t>January</a:t>
            </a:r>
            <a:r>
              <a:rPr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05</a:t>
            </a:r>
            <a:r>
              <a:rPr sz="1800" baseline="25462" dirty="0">
                <a:solidFill>
                  <a:srgbClr val="E7E6E6"/>
                </a:solidFill>
                <a:latin typeface="Microsoft Sans Serif"/>
                <a:cs typeface="Microsoft Sans Serif"/>
              </a:rPr>
              <a:t>th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sz="1800" spc="7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75410"/>
            <a:ext cx="10042525" cy="457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1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landed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booster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scenarios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>
              <a:latin typeface="Microsoft Sans Serif"/>
              <a:cs typeface="Microsoft Sans Serif"/>
            </a:endParaRPr>
          </a:p>
          <a:p>
            <a:pPr marL="698500" marR="239395" lvl="1" indent="-228600">
              <a:lnSpc>
                <a:spcPts val="216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ts val="2280"/>
              </a:lnSpc>
              <a:spcBef>
                <a:spcPts val="22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pad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5926" y="6086652"/>
            <a:ext cx="918210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888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80" dirty="0"/>
              <a:t> </a:t>
            </a:r>
            <a:r>
              <a:rPr spc="-55" dirty="0"/>
              <a:t>Wrangling</a:t>
            </a:r>
            <a:r>
              <a:rPr spc="-50" dirty="0"/>
              <a:t> </a:t>
            </a:r>
            <a:r>
              <a:rPr spc="760" dirty="0"/>
              <a:t>–</a:t>
            </a:r>
            <a:r>
              <a:rPr spc="-75" dirty="0"/>
              <a:t> </a:t>
            </a:r>
            <a:r>
              <a:rPr spc="-10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28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0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1310" indent="-229235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1310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6385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40"/>
              </a:spcBef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marL="835660" marR="330835" lvl="1" indent="-287020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occurrence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each 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195"/>
              </a:spcBef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marL="835660" marR="640080" lvl="1" indent="-287020">
              <a:lnSpc>
                <a:spcPct val="100000"/>
              </a:lnSpc>
              <a:spcBef>
                <a:spcPts val="5"/>
              </a:spcBef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 </a:t>
            </a:r>
            <a:r>
              <a:rPr sz="1200" spc="-10" dirty="0">
                <a:latin typeface="Calibri"/>
                <a:cs typeface="Calibri"/>
              </a:rPr>
              <a:t>number/occurrence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mission </a:t>
            </a:r>
            <a:r>
              <a:rPr sz="1200" dirty="0">
                <a:latin typeface="Calibri"/>
                <a:cs typeface="Calibri"/>
              </a:rPr>
              <a:t>outcomes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orbit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673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landing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Load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033507" y="6074461"/>
            <a:ext cx="918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844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Exploratory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 dirty="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 dirty="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1155065" algn="l"/>
              </a:tabLst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or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 dirty="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 following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 dirty="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 dirty="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 dirty="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 dirty="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ts val="1660"/>
              </a:lnSpc>
              <a:spcBef>
                <a:spcPts val="5"/>
              </a:spcBef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 dirty="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ts val="2380"/>
              </a:lnSpc>
              <a:buAutoNum type="arabicPeriod"/>
              <a:tabLst>
                <a:tab pos="81216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 dirty="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55700" algn="l"/>
                <a:tab pos="115697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at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against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it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 dirty="0">
              <a:latin typeface="Microsoft Sans Serif"/>
              <a:cs typeface="Microsoft Sans Serif"/>
            </a:endParaRPr>
          </a:p>
          <a:p>
            <a:pPr marL="1156970" lvl="2" indent="-22987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697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 dirty="0">
              <a:latin typeface="Microsoft Sans Serif"/>
              <a:cs typeface="Microsoft Sans Serif"/>
            </a:endParaRPr>
          </a:p>
          <a:p>
            <a:pPr marL="1611630" lvl="3" indent="-227329" algn="just">
              <a:lnSpc>
                <a:spcPts val="1660"/>
              </a:lnSpc>
              <a:spcBef>
                <a:spcPts val="5"/>
              </a:spcBef>
              <a:buFont typeface="Arial"/>
              <a:buChar char="•"/>
              <a:tabLst>
                <a:tab pos="161163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 dirty="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ts val="2380"/>
              </a:lnSpc>
              <a:buAutoNum type="arabicPeriod"/>
              <a:tabLst>
                <a:tab pos="92646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6978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launch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20" dirty="0"/>
              <a:t> </a:t>
            </a:r>
            <a:r>
              <a:rPr spc="-40" dirty="0"/>
              <a:t>Data</a:t>
            </a:r>
            <a:r>
              <a:rPr spc="35" dirty="0"/>
              <a:t> </a:t>
            </a:r>
            <a:r>
              <a:rPr spc="-60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44176" y="6010452"/>
            <a:ext cx="918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set,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queries/operations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IBM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DB2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cloud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marL="812800" marR="294005" lvl="1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marL="812800" marR="553085" lvl="1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landing_outcomes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810895" lvl="1" indent="-34099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0895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375" dirty="0"/>
              <a:t>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74529" y="6009233"/>
            <a:ext cx="1330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r>
              <a:rPr sz="2400" b="1" u="none" spc="35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u="none" spc="60" baseline="868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2400" baseline="868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39395" marR="481965" indent="-226695" algn="just">
              <a:lnSpc>
                <a:spcPts val="192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	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	impact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39395" indent="-226695" algn="just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3939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69913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110"/>
              </a:spcBef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‘folium.marker’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69913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ts val="1889"/>
              </a:lnSpc>
              <a:spcBef>
                <a:spcPts val="985"/>
              </a:spcBef>
              <a:buFont typeface="Arial"/>
              <a:buChar char="•"/>
              <a:tabLst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coastline,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5"/>
              </a:lnSpc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 position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over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0"/>
              </a:lnSpc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0"/>
              </a:lnSpc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405"/>
              </a:lnSpc>
              <a:buFont typeface="Arial"/>
              <a:buChar char="•"/>
              <a:tabLst>
                <a:tab pos="1155700" algn="l"/>
              </a:tabLst>
            </a:pP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above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railroad,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highway,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close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close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20115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20" dirty="0"/>
              <a:t> </a:t>
            </a:r>
            <a:r>
              <a:rPr spc="-35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5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4378"/>
            <a:ext cx="10161905" cy="46316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38735" indent="-228600">
              <a:lnSpc>
                <a:spcPts val="192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Pie Chart,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Dashboard.</a:t>
            </a:r>
            <a:endParaRPr sz="2000">
              <a:latin typeface="Microsoft Sans Serif"/>
              <a:cs typeface="Microsoft Sans Serif"/>
            </a:endParaRPr>
          </a:p>
          <a:p>
            <a:pPr marL="812800" marR="373380" lvl="1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endParaRPr sz="17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ts val="1445"/>
              </a:lnSpc>
              <a:buAutoNum type="arabicPeriod"/>
              <a:tabLst>
                <a:tab pos="81216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marL="812800" marR="183515" lvl="1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range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easily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739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204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2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 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2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1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700" spc="-2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700" spc="-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700" spc="-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0-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-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700" spc="-2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20115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56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0" dirty="0"/>
              <a:t>Dashboard</a:t>
            </a:r>
            <a:r>
              <a:rPr spc="-10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Plotly</a:t>
            </a:r>
            <a:r>
              <a:rPr spc="-30" dirty="0"/>
              <a:t> </a:t>
            </a:r>
            <a:r>
              <a:rPr spc="-120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Predictive</a:t>
            </a:r>
            <a:r>
              <a:rPr spc="-16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2764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training and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670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 best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performing</a:t>
            </a:r>
            <a:endParaRPr sz="1100">
              <a:latin typeface="Calibri"/>
              <a:cs typeface="Calibri"/>
            </a:endParaRPr>
          </a:p>
          <a:p>
            <a:pPr marL="1905" algn="ctr">
              <a:lnSpc>
                <a:spcPts val="1265"/>
              </a:lnSpc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8159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refine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following classification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Algorithms: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(below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example)</a:t>
            </a:r>
            <a:endParaRPr sz="1200">
              <a:latin typeface="Calibri"/>
              <a:cs typeface="Calibri"/>
            </a:endParaRPr>
          </a:p>
          <a:p>
            <a:pPr marL="776605" lvl="1" indent="-227965">
              <a:lnSpc>
                <a:spcPct val="100000"/>
              </a:lnSpc>
              <a:buAutoNum type="romanLcPeriod"/>
              <a:tabLst>
                <a:tab pos="776605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Logistic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Regression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object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GridSearchCV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GridSearchCV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70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5335" marR="323850" lvl="1" indent="-226695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hyperparameters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	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15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Check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creating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confusion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90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7240" marR="31623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Repeat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above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steps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Decision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Tree,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KNN,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SVM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 </a:t>
            </a:r>
            <a:r>
              <a:rPr sz="1200" spc="-10" dirty="0">
                <a:latin typeface="Calibri"/>
                <a:cs typeface="Calibri"/>
              </a:rPr>
              <a:t>performing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87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14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array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class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874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Standardize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reassign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using 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766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170" dirty="0">
                <a:latin typeface="Calibri"/>
                <a:cs typeface="Calibri"/>
              </a:rPr>
              <a:t>  </a:t>
            </a:r>
            <a:r>
              <a:rPr sz="1200" spc="-20" dirty="0">
                <a:latin typeface="Calibri"/>
                <a:cs typeface="Calibri"/>
              </a:rPr>
              <a:t>Train/test/split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0049382" y="6074232"/>
            <a:ext cx="920115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5" name="object 5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59758" y="2204084"/>
            <a:ext cx="10331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800" spc="-10" dirty="0">
                <a:latin typeface="Calibri"/>
                <a:cs typeface="Calibri"/>
              </a:rPr>
              <a:t>Samples: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9" name="object 9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65858" y="2353436"/>
            <a:ext cx="189674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3" name="object 13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159758" y="3566617"/>
            <a:ext cx="971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7" name="object 17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25066" y="3716528"/>
            <a:ext cx="2376170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1" name="object 21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59758" y="4929885"/>
            <a:ext cx="971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5" name="object 25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559178" y="5079238"/>
            <a:ext cx="210883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635" algn="ctr">
              <a:lnSpc>
                <a:spcPts val="2395"/>
              </a:lnSpc>
            </a:pP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320675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67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90" dirty="0"/>
              <a:t> Number </a:t>
            </a:r>
            <a:r>
              <a:rPr spc="-100" dirty="0"/>
              <a:t>vs. </a:t>
            </a:r>
            <a:r>
              <a:rPr spc="-120" dirty="0"/>
              <a:t>Launch</a:t>
            </a:r>
            <a:r>
              <a:rPr spc="-90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063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43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 </a:t>
            </a:r>
            <a:r>
              <a:rPr spc="-100" dirty="0"/>
              <a:t>vs.</a:t>
            </a:r>
            <a:r>
              <a:rPr spc="-120" dirty="0"/>
              <a:t> Launch</a:t>
            </a:r>
            <a:r>
              <a:rPr spc="-114" dirty="0"/>
              <a:t> </a:t>
            </a:r>
            <a:r>
              <a:rPr spc="-8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9405" indent="-227965">
              <a:lnSpc>
                <a:spcPts val="1964"/>
              </a:lnSpc>
              <a:buFont typeface="Arial"/>
              <a:buChar char="•"/>
              <a:tabLst>
                <a:tab pos="31940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29870" indent="-228600">
              <a:lnSpc>
                <a:spcPct val="80000"/>
              </a:lnSpc>
              <a:spcBef>
                <a:spcPts val="1405"/>
              </a:spcBef>
              <a:buFont typeface="Arial"/>
              <a:buChar char="•"/>
              <a:tabLst>
                <a:tab pos="32004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endParaRPr sz="2000">
              <a:latin typeface="Microsoft Sans Serif"/>
              <a:cs typeface="Microsoft Sans Serif"/>
            </a:endParaRPr>
          </a:p>
          <a:p>
            <a:pPr marL="319405" indent="-227965">
              <a:lnSpc>
                <a:spcPts val="2160"/>
              </a:lnSpc>
              <a:spcBef>
                <a:spcPts val="910"/>
              </a:spcBef>
              <a:buFont typeface="Arial"/>
              <a:buChar char="•"/>
              <a:tabLst>
                <a:tab pos="31940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1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30" dirty="0"/>
              <a:t> </a:t>
            </a:r>
            <a:r>
              <a:rPr spc="-170" dirty="0"/>
              <a:t>Rate</a:t>
            </a:r>
            <a:r>
              <a:rPr spc="5" dirty="0"/>
              <a:t> </a:t>
            </a:r>
            <a:r>
              <a:rPr spc="-95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25" dirty="0"/>
              <a:t> </a:t>
            </a:r>
            <a:r>
              <a:rPr spc="-15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040" indent="-22796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32004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LI,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040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04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9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3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"/>
              <a:buChar char="•"/>
              <a:tabLst>
                <a:tab pos="32004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5595" indent="-229235">
              <a:lnSpc>
                <a:spcPts val="1920"/>
              </a:lnSpc>
              <a:spcBef>
                <a:spcPts val="1390"/>
              </a:spcBef>
              <a:buFont typeface="Arial"/>
              <a:buChar char="•"/>
              <a:tabLst>
                <a:tab pos="32067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32004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orbit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0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35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040" indent="-2286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32004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endParaRPr sz="2200">
              <a:latin typeface="Microsoft Sans Serif"/>
              <a:cs typeface="Microsoft Sans Serif"/>
            </a:endParaRPr>
          </a:p>
          <a:p>
            <a:pPr marL="320675" marR="240029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67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for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45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114" dirty="0"/>
              <a:t>Yearly</a:t>
            </a:r>
            <a:r>
              <a:rPr spc="-35" dirty="0"/>
              <a:t> </a:t>
            </a:r>
            <a:r>
              <a:rPr spc="-10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2205"/>
              </a:lnSpc>
              <a:buFont typeface="Arial"/>
              <a:buChar char="•"/>
              <a:tabLst>
                <a:tab pos="32004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25"/>
              </a:spcBef>
              <a:buFont typeface="Arial"/>
              <a:buChar char="•"/>
              <a:tabLst>
                <a:tab pos="320040" algn="l"/>
              </a:tabLst>
            </a:pP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8190" indent="-229235">
              <a:lnSpc>
                <a:spcPct val="80000"/>
              </a:lnSpc>
              <a:spcBef>
                <a:spcPts val="1390"/>
              </a:spcBef>
              <a:buFont typeface="Arial"/>
              <a:buChar char="•"/>
              <a:tabLst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925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69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80" dirty="0"/>
              <a:t> </a:t>
            </a:r>
            <a:r>
              <a:rPr spc="-140" dirty="0"/>
              <a:t>Launch</a:t>
            </a:r>
            <a:r>
              <a:rPr spc="-70" dirty="0"/>
              <a:t> </a:t>
            </a:r>
            <a:r>
              <a:rPr spc="-50" dirty="0"/>
              <a:t>Site</a:t>
            </a:r>
            <a:r>
              <a:rPr spc="-75" dirty="0"/>
              <a:t> </a:t>
            </a:r>
            <a:r>
              <a:rPr spc="-195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7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85" dirty="0"/>
              <a:t> </a:t>
            </a:r>
            <a:r>
              <a:rPr spc="-204" dirty="0"/>
              <a:t>Names</a:t>
            </a:r>
            <a:r>
              <a:rPr spc="-40" dirty="0"/>
              <a:t> </a:t>
            </a:r>
            <a:r>
              <a:rPr spc="-30" dirty="0"/>
              <a:t>Begin</a:t>
            </a:r>
            <a:r>
              <a:rPr spc="-95" dirty="0"/>
              <a:t> </a:t>
            </a:r>
            <a:r>
              <a:rPr dirty="0"/>
              <a:t>with</a:t>
            </a:r>
            <a:r>
              <a:rPr spc="-75" dirty="0"/>
              <a:t> </a:t>
            </a:r>
            <a:r>
              <a:rPr spc="-204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30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8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0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returns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Average</a:t>
            </a:r>
            <a:r>
              <a:rPr spc="-65" dirty="0"/>
              <a:t> </a:t>
            </a:r>
            <a:r>
              <a:rPr spc="-120" dirty="0"/>
              <a:t>Payload</a:t>
            </a:r>
            <a:r>
              <a:rPr spc="-5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5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627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booster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80" dirty="0"/>
              <a:t> </a:t>
            </a:r>
            <a:r>
              <a:rPr spc="-170" dirty="0"/>
              <a:t>Successful</a:t>
            </a:r>
            <a:r>
              <a:rPr spc="-80" dirty="0"/>
              <a:t> </a:t>
            </a:r>
            <a:r>
              <a:rPr spc="-95" dirty="0"/>
              <a:t>Ground</a:t>
            </a:r>
            <a:r>
              <a:rPr spc="-125" dirty="0"/>
              <a:t> </a:t>
            </a:r>
            <a:r>
              <a:rPr spc="-45" dirty="0"/>
              <a:t>Landing</a:t>
            </a:r>
            <a:r>
              <a:rPr spc="-125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0400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36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‘Landing_Outcome’ value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(ground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9586"/>
            <a:ext cx="9955530" cy="4829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815">
              <a:lnSpc>
                <a:spcPct val="80000"/>
              </a:lnSpc>
              <a:spcBef>
                <a:spcPts val="585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Learning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other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if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630"/>
              </a:lnSpc>
              <a:spcBef>
                <a:spcPts val="1390"/>
              </a:spcBef>
              <a:buFont typeface="Arial"/>
              <a:buChar char="•"/>
              <a:tabLst>
                <a:tab pos="698500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concepts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records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build a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results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15506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06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065" algn="l"/>
              </a:tabLst>
            </a:pP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7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4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0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965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83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30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70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85" dirty="0"/>
              <a:t> </a:t>
            </a:r>
            <a:r>
              <a:rPr sz="3100" spc="-55" dirty="0"/>
              <a:t>Mission</a:t>
            </a:r>
            <a:r>
              <a:rPr sz="3100" spc="-90" dirty="0"/>
              <a:t> </a:t>
            </a:r>
            <a:r>
              <a:rPr sz="3100" spc="-75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225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identical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Boosters</a:t>
            </a:r>
            <a:r>
              <a:rPr spc="-114" dirty="0"/>
              <a:t> </a:t>
            </a:r>
            <a:r>
              <a:rPr spc="-90" dirty="0"/>
              <a:t>Carried</a:t>
            </a:r>
            <a:r>
              <a:rPr spc="-100" dirty="0"/>
              <a:t> </a:t>
            </a:r>
            <a:r>
              <a:rPr spc="-140" dirty="0"/>
              <a:t>Maximum</a:t>
            </a:r>
            <a:r>
              <a:rPr spc="-100" dirty="0"/>
              <a:t> 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7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45"/>
              </a:spcBef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3605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6034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 B1012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 ship 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7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75" dirty="0"/>
              <a:t>Rank</a:t>
            </a:r>
            <a:r>
              <a:rPr sz="2800" spc="-15" dirty="0"/>
              <a:t> </a:t>
            </a:r>
            <a:r>
              <a:rPr sz="2800" spc="-35" dirty="0"/>
              <a:t>Landing</a:t>
            </a:r>
            <a:r>
              <a:rPr sz="2800" spc="-65" dirty="0"/>
              <a:t> </a:t>
            </a:r>
            <a:r>
              <a:rPr sz="2800" spc="-95" dirty="0"/>
              <a:t>Outcomes</a:t>
            </a:r>
            <a:r>
              <a:rPr sz="2800" spc="-45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80" dirty="0"/>
              <a:t>06-</a:t>
            </a:r>
            <a:r>
              <a:rPr sz="2800" spc="125" dirty="0"/>
              <a:t>04</a:t>
            </a:r>
            <a:r>
              <a:rPr sz="2800" spc="-75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100" dirty="0"/>
              <a:t>2017-</a:t>
            </a:r>
            <a:r>
              <a:rPr sz="2800" spc="80" dirty="0"/>
              <a:t>03-</a:t>
            </a:r>
            <a:r>
              <a:rPr sz="2800" spc="100" dirty="0"/>
              <a:t>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u="none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62495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column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u="none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u="none" dirty="0">
                <a:solidFill>
                  <a:srgbClr val="292929"/>
                </a:solidFill>
                <a:latin typeface="Microsoft Sans Serif"/>
                <a:cs typeface="Microsoft Sans Serif"/>
              </a:rPr>
              <a:t> into</a:t>
            </a:r>
            <a:r>
              <a:rPr sz="1800" u="none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ranked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specified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u="none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1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5" dirty="0"/>
              <a:t>SpaceX</a:t>
            </a:r>
            <a:r>
              <a:rPr spc="25" dirty="0"/>
              <a:t> </a:t>
            </a:r>
            <a:r>
              <a:rPr spc="-65" dirty="0"/>
              <a:t>Falcon9</a:t>
            </a:r>
            <a:r>
              <a:rPr spc="-4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30" dirty="0"/>
              <a:t>Launch</a:t>
            </a:r>
            <a:r>
              <a:rPr spc="-15" dirty="0"/>
              <a:t> </a:t>
            </a:r>
            <a:r>
              <a:rPr spc="-95" dirty="0"/>
              <a:t>Sites</a:t>
            </a:r>
            <a:r>
              <a:rPr spc="-30" dirty="0"/>
              <a:t> </a:t>
            </a:r>
            <a:r>
              <a:rPr spc="-60" dirty="0"/>
              <a:t>Map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66010" y="4567554"/>
            <a:ext cx="1179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left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Falcon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20" dirty="0">
                <a:latin typeface="Calibri"/>
                <a:cs typeface="Calibri"/>
              </a:rPr>
              <a:t> that</a:t>
            </a:r>
            <a:endParaRPr sz="1200">
              <a:latin typeface="Calibri"/>
              <a:cs typeface="Calibri"/>
            </a:endParaRPr>
          </a:p>
          <a:p>
            <a:pPr marL="92075" marR="18542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located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United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States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California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Florida).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contains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circle,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popup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highlight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 evident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44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VAFB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20" dirty="0">
                <a:latin typeface="Calibri"/>
                <a:cs typeface="Calibri"/>
              </a:rPr>
              <a:t> (FL)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KSC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73669" y="6492951"/>
            <a:ext cx="9258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2355" y="6499961"/>
            <a:ext cx="9258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8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SpaceX</a:t>
            </a:r>
            <a:r>
              <a:rPr sz="2800" spc="-5" dirty="0"/>
              <a:t> </a:t>
            </a:r>
            <a:r>
              <a:rPr sz="2800" spc="-20" dirty="0"/>
              <a:t>Falon9</a:t>
            </a:r>
            <a:r>
              <a:rPr sz="2800" spc="-25" dirty="0"/>
              <a:t> </a:t>
            </a:r>
            <a:r>
              <a:rPr sz="2800" spc="565" dirty="0"/>
              <a:t>–</a:t>
            </a:r>
            <a:r>
              <a:rPr sz="2800" spc="-20" dirty="0"/>
              <a:t> </a:t>
            </a:r>
            <a:r>
              <a:rPr sz="2800" spc="-114" dirty="0"/>
              <a:t>Success/Failed</a:t>
            </a:r>
            <a:r>
              <a:rPr sz="2800" spc="-10" dirty="0"/>
              <a:t> </a:t>
            </a:r>
            <a:r>
              <a:rPr sz="2800" spc="-110" dirty="0"/>
              <a:t>Launch</a:t>
            </a:r>
            <a:r>
              <a:rPr sz="2800" spc="-20" dirty="0"/>
              <a:t> </a:t>
            </a:r>
            <a:r>
              <a:rPr sz="2800" spc="-45" dirty="0"/>
              <a:t>Map</a:t>
            </a:r>
            <a:r>
              <a:rPr sz="2800" spc="-10" dirty="0"/>
              <a:t> </a:t>
            </a:r>
            <a:r>
              <a:rPr sz="2800" dirty="0"/>
              <a:t>for</a:t>
            </a:r>
            <a:r>
              <a:rPr sz="2800" spc="-20" dirty="0"/>
              <a:t> </a:t>
            </a:r>
            <a:r>
              <a:rPr sz="2800" dirty="0"/>
              <a:t>all</a:t>
            </a:r>
            <a:r>
              <a:rPr sz="2800" spc="-15" dirty="0"/>
              <a:t> </a:t>
            </a:r>
            <a:r>
              <a:rPr sz="2800" spc="-110" dirty="0"/>
              <a:t>Launch</a:t>
            </a:r>
            <a:r>
              <a:rPr sz="2800" spc="-25" dirty="0"/>
              <a:t> </a:t>
            </a:r>
            <a:r>
              <a:rPr sz="2800" spc="-20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US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with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with </a:t>
            </a: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5430" indent="-17335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0" dirty="0">
                <a:latin typeface="Calibri"/>
                <a:cs typeface="Calibri"/>
              </a:rPr>
              <a:t> 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total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failed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success/fail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green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looking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KSC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greatest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 3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KSC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LC-</a:t>
            </a:r>
            <a:r>
              <a:rPr sz="1000" spc="-25" dirty="0">
                <a:latin typeface="Calibri"/>
                <a:cs typeface="Calibri"/>
              </a:rPr>
              <a:t>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4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5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5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00" dirty="0"/>
              <a:t>SpaceX</a:t>
            </a:r>
            <a:r>
              <a:rPr sz="3100" spc="-20" dirty="0"/>
              <a:t> </a:t>
            </a:r>
            <a:r>
              <a:rPr sz="3100" spc="-55" dirty="0"/>
              <a:t>Falcon9</a:t>
            </a:r>
            <a:r>
              <a:rPr sz="3100" spc="-35" dirty="0"/>
              <a:t> </a:t>
            </a:r>
            <a:r>
              <a:rPr sz="3100" spc="625" dirty="0"/>
              <a:t>–</a:t>
            </a:r>
            <a:r>
              <a:rPr sz="3100" spc="-50" dirty="0"/>
              <a:t> </a:t>
            </a:r>
            <a:r>
              <a:rPr sz="3100" spc="-100" dirty="0"/>
              <a:t>Launch</a:t>
            </a:r>
            <a:r>
              <a:rPr sz="3100" spc="-45" dirty="0"/>
              <a:t> </a:t>
            </a:r>
            <a:r>
              <a:rPr sz="3100" spc="-40" dirty="0"/>
              <a:t>Site</a:t>
            </a:r>
            <a:r>
              <a:rPr sz="3100" spc="-45" dirty="0"/>
              <a:t> </a:t>
            </a:r>
            <a:r>
              <a:rPr sz="3100" spc="50" dirty="0"/>
              <a:t>to</a:t>
            </a:r>
            <a:r>
              <a:rPr sz="3100" spc="-65" dirty="0"/>
              <a:t> </a:t>
            </a:r>
            <a:r>
              <a:rPr sz="3100" dirty="0"/>
              <a:t>proximity</a:t>
            </a:r>
            <a:r>
              <a:rPr sz="3100" spc="-25" dirty="0"/>
              <a:t> </a:t>
            </a:r>
            <a:r>
              <a:rPr sz="3100" spc="-75" dirty="0"/>
              <a:t>Distance</a:t>
            </a:r>
            <a:r>
              <a:rPr sz="3100" spc="-20" dirty="0"/>
              <a:t> </a:t>
            </a:r>
            <a:r>
              <a:rPr sz="3100" spc="-25" dirty="0"/>
              <a:t>Map</a:t>
            </a:r>
            <a:endParaRPr sz="3100"/>
          </a:p>
        </p:txBody>
      </p:sp>
      <p:grpSp>
        <p:nvGrpSpPr>
          <p:cNvPr id="3" name="object 3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335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proximity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spc="-10" dirty="0">
                <a:latin typeface="Calibri"/>
                <a:cs typeface="Calibri"/>
              </a:rPr>
              <a:t>VAFB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4E.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Lompoc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0" dirty="0">
                <a:latin typeface="Calibri"/>
                <a:cs typeface="Calibri"/>
              </a:rPr>
              <a:t> located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further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away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compared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proximities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coastline,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highway, </a:t>
            </a:r>
            <a:r>
              <a:rPr sz="1200" dirty="0">
                <a:latin typeface="Calibri"/>
                <a:cs typeface="Calibri"/>
              </a:rPr>
              <a:t>etc.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also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distance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(14.09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 marL="92075" marR="453390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0" dirty="0">
                <a:latin typeface="Calibri"/>
                <a:cs typeface="Calibri"/>
              </a:rPr>
              <a:t> provides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view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proximities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coastline, 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highway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respective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distances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marL="92075" marR="99695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away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minimize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impacts</a:t>
            </a:r>
            <a:r>
              <a:rPr sz="1200" spc="5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accidental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 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public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infrastructure.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strategically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 near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coastline,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highways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provide </a:t>
            </a:r>
            <a:r>
              <a:rPr sz="1200" dirty="0">
                <a:latin typeface="Calibri"/>
                <a:cs typeface="Calibri"/>
              </a:rPr>
              <a:t>easy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access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85864"/>
            <a:ext cx="2998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Zoom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coastline,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railroad,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Proximity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0" dirty="0">
                <a:latin typeface="Calibri"/>
                <a:cs typeface="Calibri"/>
              </a:rPr>
              <a:t> SLC-</a:t>
            </a:r>
            <a:r>
              <a:rPr sz="1000" spc="-25" dirty="0">
                <a:latin typeface="Calibri"/>
                <a:cs typeface="Calibri"/>
              </a:rPr>
              <a:t>4E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7245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>
              <a:latin typeface="Microsoft Sans Serif"/>
              <a:cs typeface="Microsoft Sans Serif"/>
            </a:endParaRPr>
          </a:p>
          <a:p>
            <a:pPr marL="698500" marR="73025" lvl="1" indent="-228600">
              <a:lnSpc>
                <a:spcPts val="1820"/>
              </a:lnSpc>
              <a:spcBef>
                <a:spcPts val="1410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capabilities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065"/>
              </a:spcBef>
              <a:buClr>
                <a:srgbClr val="292929"/>
              </a:buClr>
              <a:buFont typeface="Arial"/>
              <a:buChar char="•"/>
            </a:pP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5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>
              <a:latin typeface="Microsoft Sans Serif"/>
              <a:cs typeface="Microsoft Sans Serif"/>
            </a:endParaRPr>
          </a:p>
          <a:p>
            <a:pPr marL="698500" marR="436880" lvl="1" indent="-228600">
              <a:lnSpc>
                <a:spcPct val="80000"/>
              </a:lnSpc>
              <a:spcBef>
                <a:spcPts val="1405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on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5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3429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20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lowest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72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0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105" dirty="0"/>
              <a:t>Counts</a:t>
            </a:r>
            <a:r>
              <a:rPr spc="-45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dirty="0"/>
              <a:t>All</a:t>
            </a:r>
            <a:r>
              <a:rPr spc="-60" dirty="0"/>
              <a:t> </a:t>
            </a:r>
            <a:r>
              <a:rPr spc="-90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8810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53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6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40" dirty="0"/>
              <a:t>Highest </a:t>
            </a:r>
            <a:r>
              <a:rPr spc="-130" dirty="0"/>
              <a:t>Launch</a:t>
            </a:r>
            <a:r>
              <a:rPr spc="-45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65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8540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177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10" dirty="0"/>
              <a:t>Payload</a:t>
            </a:r>
            <a:r>
              <a:rPr sz="3400" spc="-55" dirty="0"/>
              <a:t> </a:t>
            </a:r>
            <a:r>
              <a:rPr sz="3400" spc="-95" dirty="0"/>
              <a:t>vs.</a:t>
            </a:r>
            <a:r>
              <a:rPr sz="3400" spc="-55" dirty="0"/>
              <a:t> </a:t>
            </a:r>
            <a:r>
              <a:rPr sz="3400" spc="-114" dirty="0"/>
              <a:t>Launch</a:t>
            </a:r>
            <a:r>
              <a:rPr sz="3400" spc="-55" dirty="0"/>
              <a:t> </a:t>
            </a:r>
            <a:r>
              <a:rPr sz="3400" spc="-85" dirty="0"/>
              <a:t>Outcome</a:t>
            </a:r>
            <a:r>
              <a:rPr sz="3400" spc="-55" dirty="0"/>
              <a:t> </a:t>
            </a:r>
            <a:r>
              <a:rPr sz="3400" spc="-95" dirty="0"/>
              <a:t>Scatter</a:t>
            </a:r>
            <a:r>
              <a:rPr sz="3400" spc="-50" dirty="0"/>
              <a:t> </a:t>
            </a:r>
            <a:r>
              <a:rPr sz="3400" dirty="0"/>
              <a:t>Plot</a:t>
            </a:r>
            <a:r>
              <a:rPr sz="3400" spc="-60" dirty="0"/>
              <a:t> </a:t>
            </a:r>
            <a:r>
              <a:rPr sz="3400" dirty="0"/>
              <a:t>for</a:t>
            </a:r>
            <a:r>
              <a:rPr sz="3400" spc="-50" dirty="0"/>
              <a:t> </a:t>
            </a:r>
            <a:r>
              <a:rPr sz="3400" dirty="0"/>
              <a:t>All</a:t>
            </a:r>
            <a:r>
              <a:rPr sz="3400" spc="-55" dirty="0"/>
              <a:t> </a:t>
            </a:r>
            <a:r>
              <a:rPr sz="3400" spc="-45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pc="-80" dirty="0"/>
              <a:t>Based</a:t>
            </a:r>
            <a:r>
              <a:rPr spc="-55" dirty="0"/>
              <a:t> </a:t>
            </a:r>
            <a:r>
              <a:rPr dirty="0"/>
              <a:t>on</a:t>
            </a:r>
            <a:r>
              <a:rPr spc="-4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85" dirty="0"/>
              <a:t>Accuracy</a:t>
            </a:r>
            <a:r>
              <a:rPr spc="-50" dirty="0"/>
              <a:t> </a:t>
            </a:r>
            <a:r>
              <a:rPr spc="-70" dirty="0"/>
              <a:t>scores</a:t>
            </a:r>
            <a:r>
              <a:rPr spc="-3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65" dirty="0"/>
              <a:t>as</a:t>
            </a:r>
            <a:r>
              <a:rPr spc="-35" dirty="0"/>
              <a:t> </a:t>
            </a:r>
            <a:r>
              <a:rPr spc="-20" dirty="0"/>
              <a:t>also </a:t>
            </a:r>
            <a:r>
              <a:rPr spc="-10" dirty="0"/>
              <a:t>evident</a:t>
            </a:r>
            <a:r>
              <a:rPr spc="-70" dirty="0"/>
              <a:t> </a:t>
            </a:r>
            <a:r>
              <a:rPr dirty="0"/>
              <a:t>from</a:t>
            </a:r>
            <a:r>
              <a:rPr spc="-6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bar</a:t>
            </a:r>
            <a:r>
              <a:rPr spc="-65" dirty="0"/>
              <a:t> </a:t>
            </a:r>
            <a:r>
              <a:rPr spc="-25" dirty="0"/>
              <a:t>chart,</a:t>
            </a:r>
            <a:r>
              <a:rPr spc="-50" dirty="0"/>
              <a:t> </a:t>
            </a:r>
            <a:r>
              <a:rPr spc="-45" dirty="0"/>
              <a:t>Decision</a:t>
            </a:r>
            <a:r>
              <a:rPr spc="-80" dirty="0"/>
              <a:t> </a:t>
            </a:r>
            <a:r>
              <a:rPr spc="-20" dirty="0"/>
              <a:t>Tree </a:t>
            </a:r>
            <a:r>
              <a:rPr dirty="0"/>
              <a:t>algorithm</a:t>
            </a:r>
            <a:r>
              <a:rPr spc="-85" dirty="0"/>
              <a:t> </a:t>
            </a:r>
            <a:r>
              <a:rPr spc="-75" dirty="0"/>
              <a:t>has</a:t>
            </a:r>
            <a:r>
              <a:rPr spc="-60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highest</a:t>
            </a:r>
            <a:r>
              <a:rPr spc="-75" dirty="0"/>
              <a:t> </a:t>
            </a:r>
            <a:r>
              <a:rPr spc="-40" dirty="0"/>
              <a:t>classification</a:t>
            </a:r>
            <a:r>
              <a:rPr spc="-95" dirty="0"/>
              <a:t> </a:t>
            </a:r>
            <a:r>
              <a:rPr spc="-40" dirty="0"/>
              <a:t>score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40" dirty="0"/>
              <a:t>value</a:t>
            </a:r>
            <a:r>
              <a:rPr spc="-25" dirty="0"/>
              <a:t> </a:t>
            </a:r>
            <a:r>
              <a:rPr dirty="0"/>
              <a:t>of </a:t>
            </a:r>
            <a:r>
              <a:rPr spc="50" dirty="0"/>
              <a:t>.8750</a:t>
            </a:r>
          </a:p>
          <a:p>
            <a:pPr marL="239395" marR="91440" indent="-226695" algn="just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1300" algn="l"/>
              </a:tabLst>
            </a:pPr>
            <a:r>
              <a:rPr spc="-90" dirty="0"/>
              <a:t>Accuracy</a:t>
            </a:r>
            <a:r>
              <a:rPr spc="-40" dirty="0"/>
              <a:t> </a:t>
            </a:r>
            <a:r>
              <a:rPr spc="-85" dirty="0"/>
              <a:t>Score</a:t>
            </a:r>
            <a:r>
              <a:rPr spc="-30" dirty="0"/>
              <a:t> </a:t>
            </a:r>
            <a:r>
              <a:rPr dirty="0"/>
              <a:t>on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test</a:t>
            </a:r>
            <a:r>
              <a:rPr spc="-20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same 	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all</a:t>
            </a:r>
            <a:r>
              <a:rPr spc="-3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45" dirty="0"/>
              <a:t>classification</a:t>
            </a:r>
            <a:r>
              <a:rPr spc="-50" dirty="0"/>
              <a:t> </a:t>
            </a:r>
            <a:r>
              <a:rPr spc="-10" dirty="0"/>
              <a:t>algorithms</a:t>
            </a:r>
            <a:r>
              <a:rPr spc="-30" dirty="0"/>
              <a:t> </a:t>
            </a:r>
            <a:r>
              <a:rPr spc="-60" dirty="0"/>
              <a:t>based</a:t>
            </a:r>
            <a:r>
              <a:rPr spc="-30" dirty="0"/>
              <a:t> </a:t>
            </a:r>
            <a:r>
              <a:rPr spc="-25" dirty="0"/>
              <a:t>on 	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set</a:t>
            </a:r>
            <a:r>
              <a:rPr spc="-3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40" dirty="0"/>
              <a:t>value</a:t>
            </a:r>
            <a:r>
              <a:rPr spc="-5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50" dirty="0"/>
              <a:t>.8333</a:t>
            </a:r>
          </a:p>
          <a:p>
            <a:pPr marL="241300" marR="40640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pc="-85" dirty="0"/>
              <a:t>Given</a:t>
            </a:r>
            <a:r>
              <a:rPr dirty="0"/>
              <a:t> that</a:t>
            </a:r>
            <a:r>
              <a:rPr spc="-5" dirty="0"/>
              <a:t> </a:t>
            </a:r>
            <a:r>
              <a:rPr dirty="0"/>
              <a:t>the </a:t>
            </a:r>
            <a:r>
              <a:rPr spc="-90" dirty="0"/>
              <a:t>Accuracy</a:t>
            </a:r>
            <a:r>
              <a:rPr spc="-15" dirty="0"/>
              <a:t> </a:t>
            </a:r>
            <a:r>
              <a:rPr spc="-70" dirty="0"/>
              <a:t>scores</a:t>
            </a:r>
            <a:r>
              <a:rPr spc="-5" dirty="0"/>
              <a:t> </a:t>
            </a:r>
            <a:r>
              <a:rPr spc="-25" dirty="0"/>
              <a:t>for </a:t>
            </a:r>
            <a:r>
              <a:rPr spc="-60" dirty="0"/>
              <a:t>Classfication</a:t>
            </a:r>
            <a:r>
              <a:rPr spc="-75" dirty="0"/>
              <a:t> </a:t>
            </a:r>
            <a:r>
              <a:rPr spc="-10" dirty="0"/>
              <a:t>algorithms</a:t>
            </a:r>
            <a:r>
              <a:rPr spc="-105" dirty="0"/>
              <a:t> </a:t>
            </a:r>
            <a:r>
              <a:rPr spc="-30" dirty="0"/>
              <a:t>are</a:t>
            </a:r>
            <a:r>
              <a:rPr spc="-70" dirty="0"/>
              <a:t> </a:t>
            </a:r>
            <a:r>
              <a:rPr spc="-20" dirty="0"/>
              <a:t>very</a:t>
            </a:r>
            <a:r>
              <a:rPr spc="-65" dirty="0"/>
              <a:t> </a:t>
            </a:r>
            <a:r>
              <a:rPr spc="-55" dirty="0"/>
              <a:t>close</a:t>
            </a:r>
            <a:r>
              <a:rPr spc="-75" dirty="0"/>
              <a:t> </a:t>
            </a:r>
            <a:r>
              <a:rPr spc="-25" dirty="0"/>
              <a:t>and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test</a:t>
            </a:r>
            <a:r>
              <a:rPr spc="-40" dirty="0"/>
              <a:t> </a:t>
            </a:r>
            <a:r>
              <a:rPr spc="-70" dirty="0"/>
              <a:t>scores</a:t>
            </a:r>
            <a:r>
              <a:rPr spc="-55" dirty="0"/>
              <a:t> </a:t>
            </a:r>
            <a:r>
              <a:rPr spc="-30" dirty="0"/>
              <a:t>are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5" dirty="0"/>
              <a:t>same,</a:t>
            </a:r>
            <a:r>
              <a:rPr spc="-30" dirty="0"/>
              <a:t> </a:t>
            </a:r>
            <a:r>
              <a:rPr dirty="0"/>
              <a:t>we</a:t>
            </a:r>
            <a:r>
              <a:rPr spc="-45" dirty="0"/>
              <a:t> </a:t>
            </a:r>
            <a:r>
              <a:rPr spc="-70" dirty="0"/>
              <a:t>may</a:t>
            </a:r>
            <a:r>
              <a:rPr spc="-60" dirty="0"/>
              <a:t> </a:t>
            </a:r>
            <a:r>
              <a:rPr spc="-35" dirty="0"/>
              <a:t>need</a:t>
            </a:r>
            <a:r>
              <a:rPr spc="-60" dirty="0"/>
              <a:t> </a:t>
            </a:r>
            <a:r>
              <a:rPr spc="-50" dirty="0"/>
              <a:t>a </a:t>
            </a:r>
            <a:r>
              <a:rPr spc="-10" dirty="0"/>
              <a:t>broader</a:t>
            </a:r>
            <a:r>
              <a:rPr spc="-55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set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further</a:t>
            </a:r>
            <a:r>
              <a:rPr spc="-40" dirty="0"/>
              <a:t> </a:t>
            </a:r>
            <a:r>
              <a:rPr dirty="0"/>
              <a:t>tune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Classification</a:t>
            </a:r>
            <a:r>
              <a:rPr spc="-130" dirty="0"/>
              <a:t> </a:t>
            </a:r>
            <a:r>
              <a:rPr spc="-15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5405" indent="-228600">
              <a:lnSpc>
                <a:spcPts val="163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9525" indent="-228600">
              <a:lnSpc>
                <a:spcPts val="163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"/>
              <a:buChar char="•"/>
              <a:tabLst>
                <a:tab pos="227965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3360" indent="-228600">
              <a:lnSpc>
                <a:spcPct val="801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were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they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 land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correct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about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Confusion</a:t>
            </a:r>
            <a:r>
              <a:rPr spc="-85" dirty="0"/>
              <a:t> </a:t>
            </a:r>
            <a:r>
              <a:rPr spc="-4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48590" indent="-228600">
              <a:lnSpc>
                <a:spcPts val="2160"/>
              </a:lnSpc>
              <a:spcBef>
                <a:spcPts val="14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3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highest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2710" indent="-228600">
              <a:lnSpc>
                <a:spcPts val="216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280"/>
              </a:lnSpc>
              <a:spcBef>
                <a:spcPts val="113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coastline,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360" indent="-228600">
              <a:lnSpc>
                <a:spcPts val="216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accuracy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19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Appendix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u="none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66675" lvl="1" indent="-228600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(0-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unsuccessful,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1-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successful)</a:t>
            </a:r>
            <a:endParaRPr sz="19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split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5470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structured.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u="none" dirty="0">
                <a:latin typeface="Calibri"/>
                <a:cs typeface="Calibri"/>
              </a:rPr>
              <a:t>	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sng" spc="-7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sng" spc="-11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sng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sng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310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77272"/>
              <a:buChar char="•"/>
              <a:tabLst>
                <a:tab pos="57785" algn="l"/>
                <a:tab pos="68580" algn="l"/>
              </a:tabLst>
            </a:pPr>
            <a:r>
              <a:rPr sz="1100" dirty="0">
                <a:latin typeface="Calibri"/>
                <a:cs typeface="Calibri"/>
              </a:rPr>
              <a:t>	Request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launch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SpaceX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2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77272"/>
              <a:buChar char="•"/>
              <a:tabLst>
                <a:tab pos="57785" algn="l"/>
                <a:tab pos="69215" algn="l"/>
              </a:tabLst>
            </a:pPr>
            <a:r>
              <a:rPr sz="1100" dirty="0">
                <a:latin typeface="Calibri"/>
                <a:cs typeface="Calibri"/>
              </a:rPr>
              <a:t>	Read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response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77272"/>
              <a:buChar char="•"/>
              <a:tabLst>
                <a:tab pos="57785" algn="l"/>
                <a:tab pos="68580" algn="l"/>
              </a:tabLst>
            </a:pPr>
            <a:r>
              <a:rPr sz="1100" dirty="0">
                <a:latin typeface="Calibri"/>
                <a:cs typeface="Calibri"/>
              </a:rPr>
              <a:t>	Extract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relevant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match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141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77272"/>
              <a:buChar char="•"/>
              <a:tabLst>
                <a:tab pos="57785" algn="l"/>
                <a:tab pos="69215" algn="l"/>
              </a:tabLst>
            </a:pPr>
            <a:r>
              <a:rPr sz="1100" dirty="0">
                <a:latin typeface="Calibri"/>
                <a:cs typeface="Calibri"/>
              </a:rPr>
              <a:t>	Convert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new </a:t>
            </a:r>
            <a:r>
              <a:rPr sz="1100" dirty="0">
                <a:latin typeface="Calibri"/>
                <a:cs typeface="Calibri"/>
              </a:rPr>
              <a:t>Dataframe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CSV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Request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Falcon9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page</a:t>
            </a:r>
            <a:r>
              <a:rPr sz="1000" spc="-25" dirty="0">
                <a:latin typeface="Calibri"/>
                <a:cs typeface="Calibri"/>
              </a:rPr>
              <a:t> via</a:t>
            </a:r>
            <a:r>
              <a:rPr sz="1000" dirty="0">
                <a:latin typeface="Calibri"/>
                <a:cs typeface="Calibri"/>
              </a:rPr>
              <a:t> HTTP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GET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085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345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Soap</a:t>
            </a:r>
            <a:endParaRPr sz="1100">
              <a:latin typeface="Calibri"/>
              <a:cs typeface="Calibri"/>
            </a:endParaRPr>
          </a:p>
          <a:p>
            <a:pPr marL="57785" marR="168910" indent="-58419" algn="just">
              <a:lnSpc>
                <a:spcPct val="91600"/>
              </a:lnSpc>
              <a:spcBef>
                <a:spcPts val="600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Create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beautiful </a:t>
            </a:r>
            <a:r>
              <a:rPr sz="1000" dirty="0">
                <a:latin typeface="Calibri"/>
                <a:cs typeface="Calibri"/>
              </a:rPr>
              <a:t>soap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object</a:t>
            </a:r>
            <a:r>
              <a:rPr sz="1000" spc="-20" dirty="0">
                <a:latin typeface="Calibri"/>
                <a:cs typeface="Calibri"/>
              </a:rPr>
              <a:t> from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Collect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all</a:t>
            </a:r>
            <a:r>
              <a:rPr sz="1000" spc="5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relevant headers/extract </a:t>
            </a:r>
            <a:r>
              <a:rPr sz="1000" dirty="0">
                <a:latin typeface="Calibri"/>
                <a:cs typeface="Calibri"/>
              </a:rPr>
              <a:t>rows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10" dirty="0">
                <a:latin typeface="Calibri"/>
                <a:cs typeface="Calibri"/>
              </a:rPr>
              <a:t> 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 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315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2875" indent="-58419">
              <a:lnSpc>
                <a:spcPct val="91600"/>
              </a:lnSpc>
              <a:spcBef>
                <a:spcPts val="600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</a:t>
            </a:r>
            <a:r>
              <a:rPr sz="1000" spc="-10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Dataframe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CSV</a:t>
            </a:r>
            <a:r>
              <a:rPr sz="1000" dirty="0">
                <a:latin typeface="Calibri"/>
                <a:cs typeface="Calibri"/>
              </a:rPr>
              <a:t> for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next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55" dirty="0"/>
              <a:t> Collection</a:t>
            </a:r>
            <a:r>
              <a:rPr spc="-5" dirty="0"/>
              <a:t> </a:t>
            </a:r>
            <a:r>
              <a:rPr spc="760" dirty="0"/>
              <a:t>–</a:t>
            </a:r>
            <a:r>
              <a:rPr spc="-25" dirty="0"/>
              <a:t> </a:t>
            </a:r>
            <a:r>
              <a:rPr spc="-275" dirty="0"/>
              <a:t>SpaceX</a:t>
            </a:r>
            <a:r>
              <a:rPr spc="30" dirty="0"/>
              <a:t> </a:t>
            </a:r>
            <a:r>
              <a:rPr spc="-15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387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response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Declare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497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calls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5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0864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40029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3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Declare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lists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spc="-10" dirty="0">
                <a:latin typeface="Calibri"/>
                <a:cs typeface="Calibri"/>
              </a:rPr>
              <a:t>returned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calls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3020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Call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where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IDs </a:t>
            </a:r>
            <a:r>
              <a:rPr sz="1200" dirty="0">
                <a:latin typeface="Calibri"/>
                <a:cs typeface="Calibri"/>
              </a:rPr>
              <a:t>(e.g.,</a:t>
            </a:r>
            <a:r>
              <a:rPr sz="1200" spc="-10" dirty="0">
                <a:latin typeface="Calibri"/>
                <a:cs typeface="Calibri"/>
              </a:rPr>
              <a:t> rocket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an</a:t>
            </a:r>
            <a:r>
              <a:rPr sz="1200" spc="-10" dirty="0">
                <a:latin typeface="Calibri"/>
                <a:cs typeface="Calibri"/>
              </a:rPr>
              <a:t> identification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11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Construct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dataset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received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combine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1112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request,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normalize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890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filter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keep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only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Falcon9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075926" y="6086652"/>
            <a:ext cx="918210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06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HTTP GET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request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Soap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215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functions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fill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53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6.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Wiki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page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 relevant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988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GET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method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request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Falcon9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empty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keys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from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9235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040" algn="l"/>
              </a:tabLst>
            </a:pPr>
            <a:r>
              <a:rPr sz="1200" dirty="0">
                <a:latin typeface="Calibri"/>
                <a:cs typeface="Calibri"/>
              </a:rPr>
              <a:t>Fill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records extracted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4950" lvl="1" indent="-342900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dirty="0">
                <a:latin typeface="Calibri"/>
                <a:cs typeface="Calibri"/>
              </a:rPr>
              <a:t>Utilize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following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functions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parse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14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Convert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0075926" y="6086652"/>
            <a:ext cx="918210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GitHub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4051</Words>
  <Application>Microsoft Office PowerPoint</Application>
  <PresentationFormat>Widescreen</PresentationFormat>
  <Paragraphs>451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 cont’d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SpaceX Falon9 – Success/Failed Launch Map for all Launch Sites</vt:lpstr>
      <vt:lpstr>SpaceX Falcon9 – Launch Site to proximity Distance Map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David Kambaza</cp:lastModifiedBy>
  <cp:revision>1</cp:revision>
  <dcterms:created xsi:type="dcterms:W3CDTF">2026-01-05T10:06:08Z</dcterms:created>
  <dcterms:modified xsi:type="dcterms:W3CDTF">2026-01-05T11:21:04Z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2026-01-05T00:00:00Z</vt:filetime>
  </property>
  <property fmtid="{D5CDD505-2E9C-101B-9397-08002B2CF9AE}" pid="5" name="Producer">
    <vt:lpwstr>Microsoft® PowerPoint® for Microsoft 365</vt:lpwstr>
  </property>
</Properties>
</file>